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3"/>
  </p:notesMasterIdLst>
  <p:sldIdLst>
    <p:sldId id="266" r:id="rId5"/>
    <p:sldId id="257" r:id="rId6"/>
    <p:sldId id="268" r:id="rId7"/>
    <p:sldId id="267" r:id="rId8"/>
    <p:sldId id="269" r:id="rId9"/>
    <p:sldId id="270" r:id="rId10"/>
    <p:sldId id="271" r:id="rId11"/>
    <p:sldId id="27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7/11/2023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7/11/2023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7/11/2023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7/11/2023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7/11/2023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7/11/2023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7/11/2023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7/11/2023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7/11/2023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7/11/2023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7/11/2023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fontScale="90000"/>
          </a:bodyPr>
          <a:lstStyle/>
          <a:p>
            <a:pPr algn="l"/>
            <a:r>
              <a:rPr lang="en-US" sz="3600" dirty="0">
                <a:solidFill>
                  <a:schemeClr val="accent1">
                    <a:lumMod val="75000"/>
                  </a:schemeClr>
                </a:solidFill>
              </a:rPr>
              <a:t>Bird call classification: data exploration</a:t>
            </a:r>
            <a:endParaRPr lang="en-US" sz="3600" dirty="0">
              <a:solidFill>
                <a:srgbClr val="FFFFFF"/>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hr-HR" sz="1800" dirty="0">
                <a:solidFill>
                  <a:srgbClr val="FFFFFF"/>
                </a:solidFill>
              </a:rPr>
              <a:t>Dominik </a:t>
            </a:r>
            <a:r>
              <a:rPr lang="hr-HR" sz="1800" dirty="0" err="1">
                <a:solidFill>
                  <a:srgbClr val="FFFFFF"/>
                </a:solidFill>
              </a:rPr>
              <a:t>Siric</a:t>
            </a: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783772" y="-98632"/>
            <a:ext cx="9601200" cy="1485900"/>
          </a:xfrm>
        </p:spPr>
        <p:txBody>
          <a:bodyPr>
            <a:normAutofit/>
          </a:bodyPr>
          <a:lstStyle/>
          <a:p>
            <a:r>
              <a:rPr lang="en-US" u="sng" dirty="0"/>
              <a:t>Annotator agreement</a:t>
            </a:r>
          </a:p>
        </p:txBody>
      </p:sp>
      <p:sp>
        <p:nvSpPr>
          <p:cNvPr id="6" name="Content Placeholder 13"/>
          <p:cNvSpPr>
            <a:spLocks noGrp="1"/>
          </p:cNvSpPr>
          <p:nvPr>
            <p:ph idx="1"/>
          </p:nvPr>
        </p:nvSpPr>
        <p:spPr>
          <a:xfrm>
            <a:off x="692331" y="460104"/>
            <a:ext cx="11273245" cy="3581400"/>
          </a:xfrm>
        </p:spPr>
        <p:txBody>
          <a:bodyPr>
            <a:normAutofit fontScale="92500" lnSpcReduction="10000"/>
          </a:bodyPr>
          <a:lstStyle/>
          <a:p>
            <a:r>
              <a:rPr lang="en-US" dirty="0"/>
              <a:t>Cohen’s kappa coefficient – statistic used to measure inter-rater reliability </a:t>
            </a:r>
          </a:p>
          <a:p>
            <a:pPr lvl="0"/>
            <a:r>
              <a:rPr lang="en-US" dirty="0"/>
              <a:t>In our case it was calculated for each label array of each species first then to get the universal value for each species we took the mean of all values.</a:t>
            </a:r>
          </a:p>
          <a:p>
            <a:pPr lvl="0"/>
            <a:r>
              <a:rPr lang="en-US" dirty="0"/>
              <a:t>In the calculations we only considered the original annotations and calculated the kappa coefficients row by row.</a:t>
            </a:r>
          </a:p>
          <a:p>
            <a:pPr lvl="0"/>
            <a:r>
              <a:rPr lang="en-US" dirty="0"/>
              <a:t>As is visible from the histogram most species have the agreement around the value 0.6 which means moderate level of agreement.</a:t>
            </a:r>
          </a:p>
          <a:p>
            <a:pPr lvl="0"/>
            <a:r>
              <a:rPr lang="en-US" dirty="0"/>
              <a:t>So different annotators in most cases than not agree in their annotations.</a:t>
            </a:r>
          </a:p>
          <a:p>
            <a:pPr lvl="0"/>
            <a:r>
              <a:rPr lang="en-US" dirty="0"/>
              <a:t>There is a slight outlier in the species “</a:t>
            </a:r>
            <a:r>
              <a:rPr lang="en-US" dirty="0" err="1"/>
              <a:t>grswoo</a:t>
            </a:r>
            <a:r>
              <a:rPr lang="en-US" dirty="0"/>
              <a:t>” as seen from the boxplot with agreement coefficient around 0.5</a:t>
            </a:r>
          </a:p>
          <a:p>
            <a:pPr marL="0" lvl="0" indent="0">
              <a:buNone/>
            </a:pPr>
            <a:endParaRPr lang="en-US" dirty="0"/>
          </a:p>
        </p:txBody>
      </p:sp>
      <p:pic>
        <p:nvPicPr>
          <p:cNvPr id="7" name="Picture 6"/>
          <p:cNvPicPr>
            <a:picLocks noChangeAspect="1"/>
          </p:cNvPicPr>
          <p:nvPr/>
        </p:nvPicPr>
        <p:blipFill>
          <a:blip r:embed="rId2"/>
          <a:stretch>
            <a:fillRect/>
          </a:stretch>
        </p:blipFill>
        <p:spPr>
          <a:xfrm>
            <a:off x="1166518" y="3814354"/>
            <a:ext cx="5109103" cy="30436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3"/>
          <a:stretch>
            <a:fillRect/>
          </a:stretch>
        </p:blipFill>
        <p:spPr>
          <a:xfrm>
            <a:off x="6622869" y="3814354"/>
            <a:ext cx="4995459" cy="29905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4" descr="Cohen's kappa free calculator – IDoStatistic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71206" y="187967"/>
            <a:ext cx="975156" cy="5442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41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7998" y="199889"/>
            <a:ext cx="9424002" cy="579691"/>
          </a:xfrm>
        </p:spPr>
        <p:txBody>
          <a:bodyPr>
            <a:noAutofit/>
          </a:bodyPr>
          <a:lstStyle/>
          <a:p>
            <a:r>
              <a:rPr lang="en-US" sz="4800" u="sng" dirty="0">
                <a:solidFill>
                  <a:schemeClr val="accent1">
                    <a:lumMod val="75000"/>
                  </a:schemeClr>
                </a:solidFill>
              </a:rPr>
              <a:t> Label characteristic</a:t>
            </a:r>
            <a:endParaRPr lang="en-US" sz="4800" u="sng" dirty="0"/>
          </a:p>
        </p:txBody>
      </p:sp>
      <p:sp>
        <p:nvSpPr>
          <p:cNvPr id="3" name="Text Placeholder 2"/>
          <p:cNvSpPr>
            <a:spLocks noGrp="1"/>
          </p:cNvSpPr>
          <p:nvPr>
            <p:ph type="body" idx="1"/>
          </p:nvPr>
        </p:nvSpPr>
        <p:spPr>
          <a:xfrm>
            <a:off x="0" y="618565"/>
            <a:ext cx="6624711" cy="3348317"/>
          </a:xfrm>
        </p:spPr>
        <p:txBody>
          <a:bodyPr>
            <a:normAutofit fontScale="62500" lnSpcReduction="20000"/>
          </a:bodyPr>
          <a:lstStyle/>
          <a:p>
            <a:pPr marL="457200" lvl="0" indent="-457200" algn="l">
              <a:buFont typeface="Arial" panose="020B0604020202020204" pitchFamily="34" charset="0"/>
              <a:buChar char="•"/>
            </a:pPr>
            <a:r>
              <a:rPr lang="en-US" sz="2600" dirty="0"/>
              <a:t>Class label distribution – calculated by how many times each species was heard by the annotators.</a:t>
            </a:r>
          </a:p>
          <a:p>
            <a:pPr marL="457200" lvl="0" indent="-457200" algn="l">
              <a:buFont typeface="Arial" panose="020B0604020202020204" pitchFamily="34" charset="0"/>
              <a:buChar char="•"/>
            </a:pPr>
            <a:r>
              <a:rPr lang="en-US" sz="2600" dirty="0"/>
              <a:t>Using only the aggregated labels in the first column which are 0 or non-zero.</a:t>
            </a:r>
          </a:p>
          <a:p>
            <a:pPr marL="457200" lvl="0" indent="-457200" algn="l">
              <a:buFont typeface="Arial" panose="020B0604020202020204" pitchFamily="34" charset="0"/>
              <a:buChar char="•"/>
            </a:pPr>
            <a:r>
              <a:rPr lang="en-US" sz="2600" dirty="0"/>
              <a:t>From the pie chart its visible that the species “cowpig1” is most dominant while “eueowl1” the least.</a:t>
            </a:r>
          </a:p>
          <a:p>
            <a:pPr marL="457200" lvl="0" indent="-457200" algn="l">
              <a:buFont typeface="Arial" panose="020B0604020202020204" pitchFamily="34" charset="0"/>
              <a:buChar char="•"/>
            </a:pPr>
            <a:r>
              <a:rPr lang="en-US" sz="2600" dirty="0"/>
              <a:t>The call time was calculated by the number of times the bird was heard times 0.2 seconds which corresponds to the length of the fragment.</a:t>
            </a:r>
          </a:p>
          <a:p>
            <a:pPr marL="457200" lvl="0" indent="-457200" algn="l">
              <a:buFont typeface="Arial" panose="020B0604020202020204" pitchFamily="34" charset="0"/>
              <a:buChar char="•"/>
            </a:pPr>
            <a:r>
              <a:rPr lang="en-US" sz="2600" dirty="0"/>
              <a:t>The histogram shows how the durations of calls for each species.</a:t>
            </a:r>
          </a:p>
          <a:p>
            <a:pPr marL="457200" lvl="0" indent="-457200" algn="l">
              <a:buFont typeface="Arial" panose="020B0604020202020204" pitchFamily="34" charset="0"/>
              <a:buChar char="•"/>
            </a:pPr>
            <a:r>
              <a:rPr lang="en-US" sz="2600" dirty="0"/>
              <a:t>Differences between classes are moderate, but quite high between the lowest and the highest class, but the differences within classes also can’t be disregarded since there are many files for one label and it can vary from file to file.</a:t>
            </a:r>
          </a:p>
          <a:p>
            <a:endParaRPr lang="en-US" dirty="0"/>
          </a:p>
        </p:txBody>
      </p:sp>
      <p:pic>
        <p:nvPicPr>
          <p:cNvPr id="4" name="Picture 3"/>
          <p:cNvPicPr>
            <a:picLocks noChangeAspect="1"/>
          </p:cNvPicPr>
          <p:nvPr/>
        </p:nvPicPr>
        <p:blipFill>
          <a:blip r:embed="rId2"/>
          <a:stretch>
            <a:fillRect/>
          </a:stretch>
        </p:blipFill>
        <p:spPr>
          <a:xfrm>
            <a:off x="240588" y="3866606"/>
            <a:ext cx="4371058" cy="29028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6526434" y="2743584"/>
            <a:ext cx="4428309" cy="28576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7696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036" y="60511"/>
            <a:ext cx="9601200" cy="1485900"/>
          </a:xfrm>
        </p:spPr>
        <p:txBody>
          <a:bodyPr/>
          <a:lstStyle/>
          <a:p>
            <a:r>
              <a:rPr lang="en-US" u="sng" dirty="0"/>
              <a:t>Feature characteristics</a:t>
            </a:r>
          </a:p>
        </p:txBody>
      </p:sp>
      <p:sp>
        <p:nvSpPr>
          <p:cNvPr id="4" name="Content Placeholder 2"/>
          <p:cNvSpPr>
            <a:spLocks noGrp="1"/>
          </p:cNvSpPr>
          <p:nvPr>
            <p:ph idx="1"/>
          </p:nvPr>
        </p:nvSpPr>
        <p:spPr>
          <a:xfrm>
            <a:off x="753037" y="803461"/>
            <a:ext cx="7189180" cy="3037019"/>
          </a:xfrm>
        </p:spPr>
        <p:txBody>
          <a:bodyPr>
            <a:normAutofit fontScale="92500" lnSpcReduction="20000"/>
          </a:bodyPr>
          <a:lstStyle/>
          <a:p>
            <a:pPr lvl="0"/>
            <a:r>
              <a:rPr lang="en-US" dirty="0"/>
              <a:t>First step was to combine all the feature arrays of each species into one array</a:t>
            </a:r>
          </a:p>
          <a:p>
            <a:pPr lvl="0"/>
            <a:r>
              <a:rPr lang="en-US" dirty="0"/>
              <a:t>This was huge amount of data so we took the mean of each feature of a species’ array to down project it, so it gave us 6 arrays of 548 columns(features) which we then combined all into one array</a:t>
            </a:r>
          </a:p>
          <a:p>
            <a:pPr lvl="0"/>
            <a:r>
              <a:rPr lang="en-US" dirty="0"/>
              <a:t>We then worked with this 6x548 array to extract some important features</a:t>
            </a:r>
          </a:p>
          <a:p>
            <a:pPr lvl="0"/>
            <a:r>
              <a:rPr lang="en-US" dirty="0"/>
              <a:t>From the visualizations we can see how the </a:t>
            </a:r>
            <a:r>
              <a:rPr lang="en-US" dirty="0" err="1"/>
              <a:t>ZCR_mean</a:t>
            </a:r>
            <a:r>
              <a:rPr lang="en-US" dirty="0"/>
              <a:t> and </a:t>
            </a:r>
            <a:r>
              <a:rPr lang="en-US" dirty="0" err="1"/>
              <a:t>ZCR_std</a:t>
            </a:r>
            <a:r>
              <a:rPr lang="en-US" dirty="0"/>
              <a:t> are distributed by feature and also the YIN values – which was taken as the mean of the 14 yin values</a:t>
            </a:r>
          </a:p>
          <a:p>
            <a:endParaRPr lang="en-US" dirty="0"/>
          </a:p>
        </p:txBody>
      </p:sp>
      <p:pic>
        <p:nvPicPr>
          <p:cNvPr id="7" name="Picture 6"/>
          <p:cNvPicPr>
            <a:picLocks noChangeAspect="1"/>
          </p:cNvPicPr>
          <p:nvPr/>
        </p:nvPicPr>
        <p:blipFill>
          <a:blip r:embed="rId2"/>
          <a:stretch>
            <a:fillRect/>
          </a:stretch>
        </p:blipFill>
        <p:spPr>
          <a:xfrm>
            <a:off x="6680746" y="3741576"/>
            <a:ext cx="4263754" cy="30239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3"/>
          <a:stretch>
            <a:fillRect/>
          </a:stretch>
        </p:blipFill>
        <p:spPr>
          <a:xfrm>
            <a:off x="1389829" y="3741576"/>
            <a:ext cx="4303208" cy="30239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0252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360" y="407006"/>
            <a:ext cx="8586640" cy="357624"/>
          </a:xfrm>
        </p:spPr>
        <p:txBody>
          <a:bodyPr>
            <a:noAutofit/>
          </a:bodyPr>
          <a:lstStyle/>
          <a:p>
            <a:r>
              <a:rPr lang="en-US" sz="4800" u="sng" dirty="0">
                <a:solidFill>
                  <a:schemeClr val="accent1">
                    <a:lumMod val="75000"/>
                  </a:schemeClr>
                </a:solidFill>
              </a:rPr>
              <a:t>Feature characteristics</a:t>
            </a:r>
            <a:endParaRPr lang="en-US" sz="4800" u="sng" dirty="0"/>
          </a:p>
        </p:txBody>
      </p:sp>
      <p:sp>
        <p:nvSpPr>
          <p:cNvPr id="7" name="Content Placeholder 2"/>
          <p:cNvSpPr txBox="1">
            <a:spLocks/>
          </p:cNvSpPr>
          <p:nvPr/>
        </p:nvSpPr>
        <p:spPr>
          <a:xfrm>
            <a:off x="0" y="585818"/>
            <a:ext cx="11821886" cy="4023360"/>
          </a:xfrm>
          <a:prstGeom prst="rect">
            <a:avLst/>
          </a:prstGeom>
        </p:spPr>
        <p:txBody>
          <a:bodyPr vert="horz" lIns="91440" tIns="45720" rIns="91440" bIns="45720" rtlCol="0">
            <a:normAutofit/>
          </a:bodyPr>
          <a:lstStyle>
            <a:lvl1pPr marL="0" indent="0" algn="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l"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1">
                    <a:tint val="75000"/>
                  </a:schemeClr>
                </a:solidFill>
                <a:latin typeface="+mn-lt"/>
                <a:ea typeface="+mn-ea"/>
                <a:cs typeface="+mn-cs"/>
              </a:defRPr>
            </a:lvl2pPr>
            <a:lvl3pPr marL="914400" indent="0" algn="l"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1">
                    <a:tint val="75000"/>
                  </a:schemeClr>
                </a:solidFill>
                <a:latin typeface="+mn-lt"/>
                <a:ea typeface="+mn-ea"/>
                <a:cs typeface="+mn-cs"/>
              </a:defRPr>
            </a:lvl4pPr>
            <a:lvl5pPr marL="1828800" indent="0" algn="l"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1">
                    <a:tint val="75000"/>
                  </a:schemeClr>
                </a:solidFill>
                <a:latin typeface="+mn-lt"/>
                <a:ea typeface="+mn-ea"/>
                <a:cs typeface="+mn-cs"/>
              </a:defRPr>
            </a:lvl6pPr>
            <a:lvl7pPr marL="2743200" indent="0" algn="l"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1">
                    <a:tint val="75000"/>
                  </a:schemeClr>
                </a:solidFill>
                <a:latin typeface="+mn-lt"/>
                <a:ea typeface="+mn-ea"/>
                <a:cs typeface="+mn-cs"/>
              </a:defRPr>
            </a:lvl7pPr>
            <a:lvl8pPr marL="3200400" indent="0" algn="l"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1">
                    <a:tint val="75000"/>
                  </a:schemeClr>
                </a:solidFill>
                <a:latin typeface="+mn-lt"/>
                <a:ea typeface="+mn-ea"/>
                <a:cs typeface="+mn-cs"/>
              </a:defRPr>
            </a:lvl8pPr>
            <a:lvl9pPr marL="3657600" indent="0" algn="l"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1">
                    <a:tint val="75000"/>
                  </a:schemeClr>
                </a:solidFill>
                <a:latin typeface="+mn-lt"/>
                <a:ea typeface="+mn-ea"/>
                <a:cs typeface="+mn-cs"/>
              </a:defRPr>
            </a:lvl9pPr>
          </a:lstStyle>
          <a:p>
            <a:pPr marL="342900" indent="-342900" algn="l">
              <a:buFont typeface="Arial" panose="020B0604020202020204" pitchFamily="34" charset="0"/>
              <a:buChar char="•"/>
            </a:pPr>
            <a:r>
              <a:rPr lang="en-US" sz="2000" dirty="0"/>
              <a:t>Regarding the correlation between features we used the Pearson correlation coefficient</a:t>
            </a:r>
          </a:p>
          <a:p>
            <a:pPr marL="342900" indent="-342900" algn="l">
              <a:buFont typeface="Arial" panose="020B0604020202020204" pitchFamily="34" charset="0"/>
              <a:buChar char="•"/>
            </a:pPr>
            <a:r>
              <a:rPr lang="en-US" sz="2000" dirty="0"/>
              <a:t>We again worked with the mean array of features from before</a:t>
            </a:r>
          </a:p>
          <a:p>
            <a:pPr marL="342900" indent="-342900" algn="l">
              <a:buFont typeface="Arial" panose="020B0604020202020204" pitchFamily="34" charset="0"/>
              <a:buChar char="•"/>
            </a:pPr>
            <a:r>
              <a:rPr lang="en-US" sz="2000" dirty="0"/>
              <a:t>The pairs of features that were most correlated were: </a:t>
            </a:r>
            <a:r>
              <a:rPr lang="en-US" sz="2000" dirty="0" err="1"/>
              <a:t>cln_power_mean</a:t>
            </a:r>
            <a:r>
              <a:rPr lang="en-US" sz="2000" dirty="0"/>
              <a:t>/</a:t>
            </a:r>
            <a:r>
              <a:rPr lang="en-US" sz="2000" dirty="0" err="1"/>
              <a:t>cln_power_std</a:t>
            </a:r>
            <a:r>
              <a:rPr lang="en-US" sz="2000" dirty="0"/>
              <a:t>, </a:t>
            </a:r>
            <a:r>
              <a:rPr lang="en-US" sz="2000" dirty="0" err="1"/>
              <a:t>cln_flux_mean</a:t>
            </a:r>
            <a:r>
              <a:rPr lang="en-US" sz="2000" dirty="0"/>
              <a:t>/</a:t>
            </a:r>
            <a:r>
              <a:rPr lang="en-US" sz="2000" dirty="0" err="1"/>
              <a:t>cln_energy_mean</a:t>
            </a:r>
            <a:r>
              <a:rPr lang="en-US" sz="2000" dirty="0"/>
              <a:t>, and the yin value</a:t>
            </a:r>
          </a:p>
        </p:txBody>
      </p:sp>
      <p:pic>
        <p:nvPicPr>
          <p:cNvPr id="9" name="Picture 8"/>
          <p:cNvPicPr>
            <a:picLocks noChangeAspect="1"/>
          </p:cNvPicPr>
          <p:nvPr/>
        </p:nvPicPr>
        <p:blipFill>
          <a:blip r:embed="rId2"/>
          <a:stretch>
            <a:fillRect/>
          </a:stretch>
        </p:blipFill>
        <p:spPr>
          <a:xfrm>
            <a:off x="378822" y="2336241"/>
            <a:ext cx="8856617" cy="423236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0062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888274" y="182335"/>
            <a:ext cx="10175966" cy="41801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Content Placeholder 8"/>
          <p:cNvPicPr>
            <a:picLocks noGrp="1" noChangeAspect="1"/>
          </p:cNvPicPr>
          <p:nvPr>
            <p:ph idx="1"/>
          </p:nvPr>
        </p:nvPicPr>
        <p:blipFill>
          <a:blip r:embed="rId3"/>
          <a:stretch>
            <a:fillRect/>
          </a:stretch>
        </p:blipFill>
        <p:spPr>
          <a:xfrm>
            <a:off x="888274" y="4362450"/>
            <a:ext cx="10175966" cy="2495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3967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9714" y="1301361"/>
            <a:ext cx="5512525" cy="161680"/>
          </a:xfrm>
        </p:spPr>
        <p:txBody>
          <a:bodyPr>
            <a:normAutofit fontScale="90000"/>
          </a:bodyPr>
          <a:lstStyle/>
          <a:p>
            <a:r>
              <a:rPr lang="en-US" sz="4800" i="1" dirty="0">
                <a:solidFill>
                  <a:schemeClr val="accent1">
                    <a:lumMod val="75000"/>
                  </a:schemeClr>
                </a:solidFill>
              </a:rPr>
              <a:t>Feature/Label agreement </a:t>
            </a:r>
            <a:endParaRPr lang="en-US" sz="4800" i="1" dirty="0"/>
          </a:p>
        </p:txBody>
      </p:sp>
      <p:sp>
        <p:nvSpPr>
          <p:cNvPr id="3" name="Text Placeholder 2"/>
          <p:cNvSpPr>
            <a:spLocks noGrp="1"/>
          </p:cNvSpPr>
          <p:nvPr>
            <p:ph type="body" idx="1"/>
          </p:nvPr>
        </p:nvSpPr>
        <p:spPr>
          <a:xfrm>
            <a:off x="170462" y="1658982"/>
            <a:ext cx="9612971" cy="3304904"/>
          </a:xfrm>
        </p:spPr>
        <p:txBody>
          <a:bodyPr>
            <a:normAutofit/>
          </a:bodyPr>
          <a:lstStyle/>
          <a:p>
            <a:pPr marL="342900" lvl="0" indent="-342900" algn="l">
              <a:buFont typeface="Arial" panose="020B0604020202020204" pitchFamily="34" charset="0"/>
              <a:buChar char="•"/>
            </a:pPr>
            <a:r>
              <a:rPr lang="en-US" dirty="0"/>
              <a:t>As seen from the previous visualizations the features </a:t>
            </a:r>
            <a:r>
              <a:rPr lang="en-US" dirty="0" err="1"/>
              <a:t>ZCR_mean</a:t>
            </a:r>
            <a:r>
              <a:rPr lang="en-US" dirty="0"/>
              <a:t> and </a:t>
            </a:r>
            <a:r>
              <a:rPr lang="en-US" dirty="0" err="1"/>
              <a:t>ZCR_std</a:t>
            </a:r>
            <a:r>
              <a:rPr lang="en-US" dirty="0"/>
              <a:t> seem useful for classification since they have distinct distributions for classification</a:t>
            </a:r>
          </a:p>
          <a:p>
            <a:pPr marL="342900" lvl="0" indent="-342900" algn="l">
              <a:buFont typeface="Arial" panose="020B0604020202020204" pitchFamily="34" charset="0"/>
              <a:buChar char="•"/>
            </a:pPr>
            <a:r>
              <a:rPr lang="en-US" dirty="0"/>
              <a:t>Concerning the feature label correlation we can conclude that the features with a high Pearson correlation coefficient and labels with a high Cohen’s kappa coefficient can be useful moving forward for classification</a:t>
            </a:r>
          </a:p>
          <a:p>
            <a:endParaRPr lang="en-US" dirty="0"/>
          </a:p>
        </p:txBody>
      </p:sp>
    </p:spTree>
    <p:extLst>
      <p:ext uri="{BB962C8B-B14F-4D97-AF65-F5344CB8AC3E}">
        <p14:creationId xmlns:p14="http://schemas.microsoft.com/office/powerpoint/2010/main" val="506400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9714" y="1301361"/>
            <a:ext cx="5512525" cy="161680"/>
          </a:xfrm>
        </p:spPr>
        <p:txBody>
          <a:bodyPr>
            <a:normAutofit fontScale="90000"/>
          </a:bodyPr>
          <a:lstStyle/>
          <a:p>
            <a:r>
              <a:rPr lang="en-US" sz="4800" i="1" dirty="0">
                <a:solidFill>
                  <a:schemeClr val="accent1">
                    <a:lumMod val="75000"/>
                  </a:schemeClr>
                </a:solidFill>
              </a:rPr>
              <a:t>Consequences</a:t>
            </a:r>
            <a:r>
              <a:rPr lang="en-US" sz="4800" i="1" dirty="0"/>
              <a:t> </a:t>
            </a:r>
          </a:p>
        </p:txBody>
      </p:sp>
      <p:sp>
        <p:nvSpPr>
          <p:cNvPr id="3" name="Text Placeholder 2"/>
          <p:cNvSpPr>
            <a:spLocks noGrp="1"/>
          </p:cNvSpPr>
          <p:nvPr>
            <p:ph type="body" idx="1"/>
          </p:nvPr>
        </p:nvSpPr>
        <p:spPr>
          <a:xfrm>
            <a:off x="170462" y="1658982"/>
            <a:ext cx="9612971" cy="3461658"/>
          </a:xfrm>
        </p:spPr>
        <p:txBody>
          <a:bodyPr>
            <a:normAutofit fontScale="92500" lnSpcReduction="10000"/>
          </a:bodyPr>
          <a:lstStyle/>
          <a:p>
            <a:pPr marL="342900" lvl="0" indent="-342900" algn="l">
              <a:buFont typeface="Arial" panose="020B0604020202020204" pitchFamily="34" charset="0"/>
              <a:buChar char="•"/>
            </a:pPr>
            <a:r>
              <a:rPr lang="en-US" dirty="0"/>
              <a:t>There is a moderate level of agreement among annotators for most of the species, which suggests that the annotations are reliable for classification-Some species are more dominant than other in the distribution which we need to take into account when for the classifier</a:t>
            </a:r>
          </a:p>
          <a:p>
            <a:pPr marL="342900" lvl="0" indent="-342900" algn="l">
              <a:buFont typeface="Arial" panose="020B0604020202020204" pitchFamily="34" charset="0"/>
              <a:buChar char="•"/>
            </a:pPr>
            <a:r>
              <a:rPr lang="en-US" dirty="0"/>
              <a:t>Features like ZCR and YIN have distinctive distributions and could be useful</a:t>
            </a:r>
          </a:p>
          <a:p>
            <a:pPr marL="342900" lvl="0" indent="-342900" algn="l">
              <a:buFont typeface="Arial" panose="020B0604020202020204" pitchFamily="34" charset="0"/>
              <a:buChar char="•"/>
            </a:pPr>
            <a:r>
              <a:rPr lang="en-US" dirty="0"/>
              <a:t>The data analysis showed that using raw and clean data is favorable and that they have similarities</a:t>
            </a:r>
          </a:p>
          <a:p>
            <a:pPr marL="342900" lvl="0" indent="-342900" algn="l">
              <a:buFont typeface="Arial" panose="020B0604020202020204" pitchFamily="34" charset="0"/>
              <a:buChar char="•"/>
            </a:pPr>
            <a:r>
              <a:rPr lang="en-US" dirty="0"/>
              <a:t>Overall, the data analysis proved useful into gaining more insight on the data by getting its characteristics and investigating how the data could be used</a:t>
            </a:r>
          </a:p>
          <a:p>
            <a:endParaRPr lang="en-US" dirty="0"/>
          </a:p>
        </p:txBody>
      </p:sp>
    </p:spTree>
    <p:extLst>
      <p:ext uri="{BB962C8B-B14F-4D97-AF65-F5344CB8AC3E}">
        <p14:creationId xmlns:p14="http://schemas.microsoft.com/office/powerpoint/2010/main" val="102297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596</Words>
  <Application>Microsoft Office PowerPoint</Application>
  <PresentationFormat>Widescreen</PresentationFormat>
  <Paragraphs>33</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Franklin Gothic Book</vt:lpstr>
      <vt:lpstr>Crop</vt:lpstr>
      <vt:lpstr>Bird call classification: data exploration</vt:lpstr>
      <vt:lpstr>Annotator agreement</vt:lpstr>
      <vt:lpstr> Label characteristic</vt:lpstr>
      <vt:lpstr>Feature characteristics</vt:lpstr>
      <vt:lpstr>Feature characteristics</vt:lpstr>
      <vt:lpstr>PowerPoint Presentation</vt:lpstr>
      <vt:lpstr>Feature/Label agreement </vt:lpstr>
      <vt:lpstr>Consequences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2023-04-14T15:56:21Z</dcterms:created>
  <dcterms:modified xsi:type="dcterms:W3CDTF">2023-07-11T09:21:05Z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